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7" r:id="rId2"/>
    <p:sldId id="258" r:id="rId3"/>
    <p:sldId id="284" r:id="rId4"/>
    <p:sldId id="309" r:id="rId5"/>
    <p:sldId id="315" r:id="rId6"/>
    <p:sldId id="260" r:id="rId7"/>
    <p:sldId id="312" r:id="rId8"/>
    <p:sldId id="269" r:id="rId9"/>
    <p:sldId id="259" r:id="rId10"/>
    <p:sldId id="285" r:id="rId11"/>
    <p:sldId id="314" r:id="rId12"/>
    <p:sldId id="310" r:id="rId13"/>
    <p:sldId id="313" r:id="rId14"/>
    <p:sldId id="318" r:id="rId15"/>
    <p:sldId id="264" r:id="rId16"/>
    <p:sldId id="317" r:id="rId17"/>
    <p:sldId id="287" r:id="rId18"/>
    <p:sldId id="316" r:id="rId19"/>
    <p:sldId id="288" r:id="rId20"/>
    <p:sldId id="293" r:id="rId21"/>
    <p:sldId id="294" r:id="rId22"/>
    <p:sldId id="30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20"/>
    <p:restoredTop sz="80088"/>
  </p:normalViewPr>
  <p:slideViewPr>
    <p:cSldViewPr snapToGrid="0" snapToObjects="1">
      <p:cViewPr varScale="1">
        <p:scale>
          <a:sx n="68" d="100"/>
          <a:sy n="68" d="100"/>
        </p:scale>
        <p:origin x="24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jpeg>
</file>

<file path=ppt/media/image12.gi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44D1D-B5CF-B340-A943-1F2B40E95262}" type="datetimeFigureOut">
              <a:rPr lang="en-US" smtClean="0"/>
              <a:t>3/24/18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CF918-CBEA-994E-881E-0E9FA4974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41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CF918-CBEA-994E-881E-0E9FA49741A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22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CF918-CBEA-994E-881E-0E9FA49741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26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CF918-CBEA-994E-881E-0E9FA49741A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CF918-CBEA-994E-881E-0E9FA49741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05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CF918-CBEA-994E-881E-0E9FA49741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550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CF918-CBEA-994E-881E-0E9FA49741A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20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CF918-CBEA-994E-881E-0E9FA49741A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894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CF918-CBEA-994E-881E-0E9FA49741A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5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2CF918-CBEA-994E-881E-0E9FA49741A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95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98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76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46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016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772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8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32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24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50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505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72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023A06-9BBE-B54D-9115-93D7F41F9C50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6BBE7-1E04-8740-B228-1511B1C30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23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qph.ec.quoracdn.net/main-qimg-7b2c0863f6dfb96b264efcd1c8226f8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3445" y="1074591"/>
            <a:ext cx="6816437" cy="286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4400203" y="4457008"/>
            <a:ext cx="4028902" cy="17526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x-none" dirty="0" smtClean="0">
                <a:latin typeface="Apple Chancery" charset="0"/>
                <a:ea typeface="Apple Chancery" charset="0"/>
                <a:cs typeface="Apple Chancery" charset="0"/>
              </a:rPr>
              <a:t>Jayashree S Kumar</a:t>
            </a:r>
            <a:br>
              <a:rPr lang="en-US" altLang="x-none" dirty="0" smtClean="0">
                <a:latin typeface="Apple Chancery" charset="0"/>
                <a:ea typeface="Apple Chancery" charset="0"/>
                <a:cs typeface="Apple Chancery" charset="0"/>
              </a:rPr>
            </a:br>
            <a:r>
              <a:rPr lang="en-US" altLang="x-none" sz="1800" dirty="0" err="1" smtClean="0">
                <a:latin typeface="Apple Chancery" charset="0"/>
                <a:ea typeface="Apple Chancery" charset="0"/>
                <a:cs typeface="Apple Chancery" charset="0"/>
              </a:rPr>
              <a:t>sk.jshree@gmail.com</a:t>
            </a:r>
            <a:r>
              <a:rPr lang="en-US" altLang="x-none" sz="1800" dirty="0" smtClean="0">
                <a:latin typeface="Apple Chancery" charset="0"/>
                <a:ea typeface="Apple Chancery" charset="0"/>
                <a:cs typeface="Apple Chancery" charset="0"/>
              </a:rPr>
              <a:t/>
            </a:r>
            <a:br>
              <a:rPr lang="en-US" altLang="x-none" sz="1800" dirty="0" smtClean="0">
                <a:latin typeface="Apple Chancery" charset="0"/>
                <a:ea typeface="Apple Chancery" charset="0"/>
                <a:cs typeface="Apple Chancery" charset="0"/>
              </a:rPr>
            </a:br>
            <a:endParaRPr lang="en-US" altLang="x-none" sz="1800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r>
              <a:rPr lang="en-US" altLang="x-none" sz="1800" dirty="0" smtClean="0">
                <a:latin typeface="Apple Chancery" charset="0"/>
                <a:ea typeface="Apple Chancery" charset="0"/>
                <a:cs typeface="Apple Chancery" charset="0"/>
              </a:rPr>
              <a:t>March 24, 2018</a:t>
            </a:r>
            <a:endParaRPr lang="en-US" altLang="x-none" sz="2000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endParaRPr lang="en-US" altLang="x-none" dirty="0"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89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617597" y="2967335"/>
            <a:ext cx="495680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Why use Kotlin?</a:t>
            </a:r>
            <a:endParaRPr lang="en-US" sz="54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7290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1643" y="229125"/>
            <a:ext cx="10856422" cy="7048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sz="2400" b="1" dirty="0"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b="1" dirty="0" smtClean="0">
                <a:latin typeface="Apple Chancery" charset="0"/>
                <a:ea typeface="Apple Chancery" charset="0"/>
                <a:cs typeface="Apple Chancery" charset="0"/>
              </a:rPr>
              <a:t>Concise </a:t>
            </a:r>
          </a:p>
          <a:p>
            <a:pPr lvl="1"/>
            <a:r>
              <a:rPr lang="en-US" sz="2000" dirty="0">
                <a:latin typeface="Times New Roman" charset="0"/>
                <a:ea typeface="Times New Roman" charset="0"/>
                <a:cs typeface="Times New Roman" charset="0"/>
              </a:rPr>
              <a:t>Drastically reduces the amount of boilerplate code you need to write. </a:t>
            </a:r>
            <a:endParaRPr lang="en-US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Extension Functions, Higher order function , Lambdas, Singleton, data Classes etc.</a:t>
            </a:r>
            <a:endParaRPr lang="en-US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endParaRPr lang="en-US" sz="2000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pPr marL="342900" indent="-342900">
              <a:buFont typeface="Wingdings" charset="2"/>
              <a:buChar char="q"/>
            </a:pPr>
            <a:endParaRPr lang="en-US" sz="2000" b="1" dirty="0">
              <a:latin typeface="Apple Chancery" charset="0"/>
              <a:ea typeface="Apple Chancery" charset="0"/>
              <a:cs typeface="Apple Chancery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sz="2400" b="1" dirty="0" smtClean="0">
                <a:latin typeface="Apple Chancery" charset="0"/>
                <a:ea typeface="Apple Chancery" charset="0"/>
                <a:cs typeface="Apple Chancery" charset="0"/>
              </a:rPr>
              <a:t> Safe</a:t>
            </a:r>
          </a:p>
          <a:p>
            <a:pPr lvl="1"/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Avoids </a:t>
            </a:r>
            <a:r>
              <a:rPr lang="en-US" sz="2000" dirty="0">
                <a:latin typeface="Times New Roman" charset="0"/>
                <a:ea typeface="Times New Roman" charset="0"/>
                <a:cs typeface="Times New Roman" charset="0"/>
              </a:rPr>
              <a:t>entire classes of errors, such as </a:t>
            </a:r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NPE.  Has very strong type inference, check for types </a:t>
            </a:r>
            <a:r>
              <a:rPr lang="en-US" sz="2000" dirty="0">
                <a:latin typeface="Times New Roman" charset="0"/>
                <a:ea typeface="Times New Roman" charset="0"/>
                <a:cs typeface="Times New Roman" charset="0"/>
              </a:rPr>
              <a:t>and auto-cast.</a:t>
            </a:r>
          </a:p>
          <a:p>
            <a:pPr lvl="1"/>
            <a:endParaRPr lang="en-US" sz="2000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pPr marL="342900" indent="-342900">
              <a:buFont typeface="Wingdings" charset="2"/>
              <a:buChar char="q"/>
            </a:pPr>
            <a:endParaRPr lang="en-US" sz="2000" b="1" dirty="0">
              <a:latin typeface="Apple Chancery" charset="0"/>
              <a:ea typeface="Apple Chancery" charset="0"/>
              <a:cs typeface="Apple Chancery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sz="2400" b="1" dirty="0" smtClean="0">
                <a:latin typeface="Apple Chancery" charset="0"/>
                <a:ea typeface="Apple Chancery" charset="0"/>
                <a:cs typeface="Apple Chancery" charset="0"/>
              </a:rPr>
              <a:t>Interoperable</a:t>
            </a:r>
          </a:p>
          <a:p>
            <a:pPr lvl="1"/>
            <a:r>
              <a:rPr lang="en-US" sz="2000" dirty="0">
                <a:latin typeface="Times New Roman" charset="0"/>
                <a:ea typeface="Times New Roman" charset="0"/>
                <a:cs typeface="Times New Roman" charset="0"/>
              </a:rPr>
              <a:t>Leverage existing frameworks and libraries of the JVM with 100% Java Interoperability. </a:t>
            </a:r>
          </a:p>
          <a:p>
            <a:pPr lvl="1"/>
            <a:endParaRPr lang="en-US" sz="2000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pPr marL="342900" indent="-342900">
              <a:buFont typeface="Wingdings" charset="2"/>
              <a:buChar char="q"/>
            </a:pPr>
            <a:endParaRPr lang="en-US" sz="2000" b="1" dirty="0">
              <a:latin typeface="Apple Chancery" charset="0"/>
              <a:ea typeface="Apple Chancery" charset="0"/>
              <a:cs typeface="Apple Chancery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sz="2000" b="1" dirty="0" smtClean="0"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b="1" dirty="0" smtClean="0">
                <a:latin typeface="Apple Chancery" charset="0"/>
                <a:ea typeface="Apple Chancery" charset="0"/>
                <a:cs typeface="Apple Chancery" charset="0"/>
              </a:rPr>
              <a:t>Tool friendly</a:t>
            </a:r>
          </a:p>
          <a:p>
            <a:pPr lvl="1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Works with major tools and services like: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InteliJ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IDEA, Android Studio, Eclipse. Uses build systems like Maven,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Graddle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and ANT.</a:t>
            </a:r>
            <a:endParaRPr lang="en-US" sz="2000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pPr marL="342900" indent="-342900">
              <a:buFont typeface="Wingdings" charset="2"/>
              <a:buChar char="q"/>
            </a:pPr>
            <a:endParaRPr lang="en-US" sz="2000" b="1" dirty="0">
              <a:latin typeface="Apple Chancery" charset="0"/>
              <a:ea typeface="Apple Chancery" charset="0"/>
              <a:cs typeface="Apple Chancery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sz="2400" b="1" dirty="0" smtClean="0">
                <a:latin typeface="Apple Chancery" charset="0"/>
                <a:ea typeface="Apple Chancery" charset="0"/>
                <a:cs typeface="Apple Chancery" charset="0"/>
              </a:rPr>
              <a:t> Versatile</a:t>
            </a:r>
          </a:p>
          <a:p>
            <a:pPr lvl="1"/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Build Server side application, Mobile Apps or front ended code running in the browser. 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lvl="1"/>
            <a:endParaRPr lang="en-US" sz="2000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667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7898" y="444569"/>
            <a:ext cx="490450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</a:t>
            </a:r>
            <a:r>
              <a:rPr lang="en-US" dirty="0" smtClean="0"/>
              <a:t>Person {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b="1" dirty="0" smtClean="0"/>
              <a:t>private </a:t>
            </a:r>
            <a:r>
              <a:rPr lang="en-US" dirty="0" smtClean="0"/>
              <a:t>String name;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b="1" dirty="0"/>
              <a:t>public </a:t>
            </a:r>
            <a:r>
              <a:rPr lang="en-US" dirty="0" smtClean="0"/>
              <a:t>Person(String name) {</a:t>
            </a:r>
            <a:br>
              <a:rPr lang="en-US" dirty="0" smtClean="0"/>
            </a:br>
            <a:r>
              <a:rPr lang="en-US" dirty="0" smtClean="0"/>
              <a:t>        </a:t>
            </a:r>
            <a:r>
              <a:rPr lang="en-US" b="1" dirty="0" err="1"/>
              <a:t>this</a:t>
            </a:r>
            <a:r>
              <a:rPr lang="en-US" dirty="0" err="1" smtClean="0"/>
              <a:t>.name</a:t>
            </a:r>
            <a:r>
              <a:rPr lang="en-US" dirty="0" smtClean="0"/>
              <a:t> = name;</a:t>
            </a:r>
            <a:br>
              <a:rPr lang="en-US" dirty="0" smtClean="0"/>
            </a:br>
            <a:r>
              <a:rPr lang="en-US" dirty="0" smtClean="0"/>
              <a:t>    }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b="1" dirty="0"/>
              <a:t>public </a:t>
            </a:r>
            <a:r>
              <a:rPr lang="en-US" dirty="0" smtClean="0"/>
              <a:t>String </a:t>
            </a:r>
            <a:r>
              <a:rPr lang="en-US" dirty="0" err="1" smtClean="0"/>
              <a:t>getName</a:t>
            </a:r>
            <a:r>
              <a:rPr lang="en-US" dirty="0" smtClean="0"/>
              <a:t>() {</a:t>
            </a:r>
            <a:br>
              <a:rPr lang="en-US" dirty="0" smtClean="0"/>
            </a:br>
            <a:r>
              <a:rPr lang="en-US" dirty="0" smtClean="0"/>
              <a:t>        </a:t>
            </a:r>
            <a:r>
              <a:rPr lang="en-US" b="1" dirty="0"/>
              <a:t>return </a:t>
            </a:r>
            <a:r>
              <a:rPr lang="en-US" dirty="0" smtClean="0"/>
              <a:t>name;</a:t>
            </a:r>
            <a:br>
              <a:rPr lang="en-US" dirty="0" smtClean="0"/>
            </a:br>
            <a:r>
              <a:rPr lang="en-US" dirty="0" smtClean="0"/>
              <a:t>    }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b="1" dirty="0"/>
              <a:t>public </a:t>
            </a:r>
            <a:r>
              <a:rPr lang="en-US" dirty="0" smtClean="0"/>
              <a:t>void </a:t>
            </a:r>
            <a:r>
              <a:rPr lang="en-US" dirty="0" err="1" smtClean="0"/>
              <a:t>setName</a:t>
            </a:r>
            <a:r>
              <a:rPr lang="en-US" dirty="0" smtClean="0"/>
              <a:t>(String name){</a:t>
            </a:r>
            <a:br>
              <a:rPr lang="en-US" dirty="0" smtClean="0"/>
            </a:br>
            <a:r>
              <a:rPr lang="en-US" dirty="0" smtClean="0"/>
              <a:t>        </a:t>
            </a:r>
            <a:r>
              <a:rPr lang="en-US" b="1" dirty="0" err="1"/>
              <a:t>this</a:t>
            </a:r>
            <a:r>
              <a:rPr lang="en-US" dirty="0" err="1" smtClean="0"/>
              <a:t>.name</a:t>
            </a:r>
            <a:r>
              <a:rPr lang="en-US" dirty="0" smtClean="0"/>
              <a:t> = name;</a:t>
            </a:r>
            <a:br>
              <a:rPr lang="en-US" dirty="0" smtClean="0"/>
            </a:br>
            <a:r>
              <a:rPr lang="en-US" dirty="0" smtClean="0"/>
              <a:t>    }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i="1" dirty="0"/>
              <a:t>// </a:t>
            </a:r>
            <a:r>
              <a:rPr lang="en-US" i="1" dirty="0" err="1"/>
              <a:t>toString</a:t>
            </a:r>
            <a:r>
              <a:rPr lang="en-US" i="1" dirty="0" smtClean="0"/>
              <a:t>...  </a:t>
            </a:r>
            <a:r>
              <a:rPr lang="en-US" i="1" dirty="0" err="1" smtClean="0"/>
              <a:t>hashCode</a:t>
            </a:r>
            <a:r>
              <a:rPr lang="en-US" i="1" dirty="0" smtClean="0"/>
              <a:t>... </a:t>
            </a:r>
            <a:r>
              <a:rPr lang="en-US" i="1" dirty="0"/>
              <a:t>equals</a:t>
            </a:r>
            <a:r>
              <a:rPr lang="en-US" i="1" dirty="0" smtClean="0"/>
              <a:t>...  </a:t>
            </a:r>
            <a:r>
              <a:rPr lang="en-US" i="1" dirty="0"/>
              <a:t>copy...</a:t>
            </a:r>
            <a:br>
              <a:rPr lang="en-US" i="1" dirty="0"/>
            </a:br>
            <a:r>
              <a:rPr lang="en-US" dirty="0" smtClean="0"/>
              <a:t>}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/>
              <a:t> public static void </a:t>
            </a:r>
            <a:r>
              <a:rPr lang="en-US" dirty="0" smtClean="0"/>
              <a:t>main(String[] </a:t>
            </a:r>
            <a:r>
              <a:rPr lang="en-US" dirty="0" err="1" smtClean="0"/>
              <a:t>args</a:t>
            </a:r>
            <a:r>
              <a:rPr lang="en-US" dirty="0" smtClean="0"/>
              <a:t>) {</a:t>
            </a:r>
            <a:br>
              <a:rPr lang="en-US" dirty="0" smtClean="0"/>
            </a:br>
            <a:r>
              <a:rPr lang="en-US" dirty="0" smtClean="0"/>
              <a:t>    String name = </a:t>
            </a:r>
            <a:r>
              <a:rPr lang="en-US" b="1" dirty="0"/>
              <a:t>"Jay"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    Person person = new Person(name);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dirty="0" err="1" smtClean="0"/>
              <a:t>System.out.println</a:t>
            </a:r>
            <a:r>
              <a:rPr lang="en-US" dirty="0" smtClean="0"/>
              <a:t>(</a:t>
            </a:r>
            <a:r>
              <a:rPr lang="en-US" dirty="0" err="1" smtClean="0"/>
              <a:t>person.getName</a:t>
            </a:r>
            <a:r>
              <a:rPr lang="en-US" dirty="0" smtClean="0"/>
              <a:t>()); </a:t>
            </a:r>
            <a:r>
              <a:rPr lang="en-US" i="1" dirty="0"/>
              <a:t/>
            </a:r>
            <a:br>
              <a:rPr lang="en-US" i="1" dirty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00305" y="365760"/>
            <a:ext cx="418961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b="1" dirty="0"/>
              <a:t>data class </a:t>
            </a:r>
            <a:r>
              <a:rPr lang="en-US" dirty="0"/>
              <a:t>Person(</a:t>
            </a:r>
            <a:r>
              <a:rPr lang="en-US" b="1" dirty="0" err="1"/>
              <a:t>val</a:t>
            </a:r>
            <a:r>
              <a:rPr lang="en-US" b="1" dirty="0"/>
              <a:t> name</a:t>
            </a:r>
            <a:r>
              <a:rPr lang="en-US" dirty="0"/>
              <a:t>: String)</a:t>
            </a:r>
            <a:br>
              <a:rPr lang="en-US" dirty="0"/>
            </a:b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 </a:t>
            </a:r>
          </a:p>
          <a:p>
            <a:r>
              <a:rPr lang="en-US" b="1" dirty="0" smtClean="0"/>
              <a:t>fun </a:t>
            </a:r>
            <a:r>
              <a:rPr lang="en-US" dirty="0" smtClean="0"/>
              <a:t>main(</a:t>
            </a:r>
            <a:r>
              <a:rPr lang="en-US" dirty="0" err="1" smtClean="0"/>
              <a:t>args</a:t>
            </a:r>
            <a:r>
              <a:rPr lang="en-US" dirty="0" smtClean="0"/>
              <a:t>: Array&lt;String&gt;) {</a:t>
            </a:r>
            <a:br>
              <a:rPr lang="en-US" dirty="0" smtClean="0"/>
            </a:br>
            <a:r>
              <a:rPr lang="en-US" dirty="0" smtClean="0"/>
              <a:t>       </a:t>
            </a:r>
            <a:r>
              <a:rPr lang="en-US" b="1" dirty="0" smtClean="0"/>
              <a:t> </a:t>
            </a:r>
            <a:r>
              <a:rPr lang="en-US" b="1" dirty="0" err="1" smtClean="0"/>
              <a:t>val</a:t>
            </a:r>
            <a:r>
              <a:rPr lang="en-US" b="1" dirty="0" smtClean="0"/>
              <a:t> </a:t>
            </a:r>
            <a:r>
              <a:rPr lang="en-US" dirty="0" smtClean="0"/>
              <a:t>name = </a:t>
            </a:r>
            <a:r>
              <a:rPr lang="en-US" b="1" dirty="0"/>
              <a:t>"</a:t>
            </a:r>
            <a:r>
              <a:rPr lang="en-US" b="1" dirty="0" smtClean="0"/>
              <a:t>Jay"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        </a:t>
            </a:r>
            <a:r>
              <a:rPr lang="en-US" b="1" dirty="0" err="1"/>
              <a:t>val</a:t>
            </a:r>
            <a:r>
              <a:rPr lang="en-US" b="1" dirty="0"/>
              <a:t> </a:t>
            </a:r>
            <a:r>
              <a:rPr lang="en-US" dirty="0" smtClean="0"/>
              <a:t>person = Person(name)</a:t>
            </a:r>
            <a:br>
              <a:rPr lang="en-US" dirty="0" smtClean="0"/>
            </a:b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i="1" dirty="0" err="1" smtClean="0">
                <a:effectLst/>
              </a:rPr>
              <a:t>println</a:t>
            </a:r>
            <a:r>
              <a:rPr lang="en-US" dirty="0" smtClean="0"/>
              <a:t>(</a:t>
            </a:r>
            <a:r>
              <a:rPr lang="en-US" dirty="0" err="1" smtClean="0"/>
              <a:t>person.</a:t>
            </a:r>
            <a:r>
              <a:rPr lang="en-US" b="1" dirty="0" err="1" smtClean="0"/>
              <a:t>name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    }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2385" y="2111433"/>
            <a:ext cx="465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 J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A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V</a:t>
            </a:r>
          </a:p>
          <a:p>
            <a:r>
              <a:rPr lang="en-US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26974" y="1834434"/>
            <a:ext cx="4655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K</a:t>
            </a:r>
          </a:p>
          <a:p>
            <a:r>
              <a:rPr lang="en-US" b="1" dirty="0">
                <a:solidFill>
                  <a:srgbClr val="FF0000"/>
                </a:solidFill>
              </a:rPr>
              <a:t>O</a:t>
            </a:r>
            <a:endParaRPr lang="en-US" b="1" dirty="0" smtClean="0">
              <a:solidFill>
                <a:srgbClr val="FF0000"/>
              </a:solidFill>
            </a:endParaRPr>
          </a:p>
          <a:p>
            <a:r>
              <a:rPr lang="en-US" b="1" dirty="0" smtClean="0">
                <a:solidFill>
                  <a:srgbClr val="FF0000"/>
                </a:solidFill>
              </a:rPr>
              <a:t>T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L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</a:t>
            </a:r>
          </a:p>
          <a:p>
            <a:r>
              <a:rPr lang="en-US" b="1" dirty="0">
                <a:solidFill>
                  <a:srgbClr val="FF0000"/>
                </a:solidFill>
              </a:rPr>
              <a:t>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392487" y="232756"/>
            <a:ext cx="3632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  <a:latin typeface="Apple Chancery" charset="0"/>
                <a:ea typeface="Apple Chancery" charset="0"/>
                <a:cs typeface="Apple Chancery" charset="0"/>
              </a:rPr>
              <a:t>Creating POJO</a:t>
            </a:r>
            <a:endParaRPr lang="en-US" b="1" dirty="0">
              <a:solidFill>
                <a:srgbClr val="7030A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62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47156" y="698269"/>
            <a:ext cx="488788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/>
              </a:rPr>
              <a:t>public class Singleton {</a:t>
            </a:r>
          </a:p>
          <a:p>
            <a:r>
              <a:rPr lang="en-US" dirty="0" smtClean="0">
                <a:effectLst/>
              </a:rPr>
              <a:t> </a:t>
            </a:r>
          </a:p>
          <a:p>
            <a:r>
              <a:rPr lang="en-US" dirty="0" smtClean="0">
                <a:effectLst/>
              </a:rPr>
              <a:t>    private static Singleton instance = null;</a:t>
            </a:r>
          </a:p>
          <a:p>
            <a:r>
              <a:rPr lang="en-US" dirty="0" smtClean="0">
                <a:effectLst/>
              </a:rPr>
              <a:t> </a:t>
            </a:r>
          </a:p>
          <a:p>
            <a:r>
              <a:rPr lang="en-US" dirty="0" smtClean="0">
                <a:effectLst/>
              </a:rPr>
              <a:t>    private Singleton(){</a:t>
            </a:r>
          </a:p>
          <a:p>
            <a:r>
              <a:rPr lang="en-US" dirty="0" smtClean="0">
                <a:effectLst/>
              </a:rPr>
              <a:t>    }</a:t>
            </a:r>
          </a:p>
          <a:p>
            <a:r>
              <a:rPr lang="en-US" dirty="0" smtClean="0">
                <a:effectLst/>
              </a:rPr>
              <a:t> </a:t>
            </a:r>
          </a:p>
          <a:p>
            <a:r>
              <a:rPr lang="en-US" dirty="0" smtClean="0">
                <a:effectLst/>
              </a:rPr>
              <a:t>    private synchronized static void </a:t>
            </a:r>
            <a:r>
              <a:rPr lang="en-US" dirty="0" err="1" smtClean="0">
                <a:effectLst/>
              </a:rPr>
              <a:t>createInstance</a:t>
            </a:r>
            <a:r>
              <a:rPr lang="en-US" dirty="0" smtClean="0">
                <a:effectLst/>
              </a:rPr>
              <a:t>() {</a:t>
            </a:r>
          </a:p>
          <a:p>
            <a:r>
              <a:rPr lang="en-US" dirty="0" smtClean="0">
                <a:effectLst/>
              </a:rPr>
              <a:t>        if (instance == null) {</a:t>
            </a:r>
          </a:p>
          <a:p>
            <a:r>
              <a:rPr lang="en-US" dirty="0" smtClean="0">
                <a:effectLst/>
              </a:rPr>
              <a:t>            instance = new Singleton();</a:t>
            </a:r>
          </a:p>
          <a:p>
            <a:r>
              <a:rPr lang="en-US" dirty="0" smtClean="0">
                <a:effectLst/>
              </a:rPr>
              <a:t>        }</a:t>
            </a:r>
          </a:p>
          <a:p>
            <a:r>
              <a:rPr lang="en-US" dirty="0" smtClean="0">
                <a:effectLst/>
              </a:rPr>
              <a:t>    }</a:t>
            </a:r>
          </a:p>
          <a:p>
            <a:r>
              <a:rPr lang="en-US" dirty="0" smtClean="0">
                <a:effectLst/>
              </a:rPr>
              <a:t> </a:t>
            </a:r>
          </a:p>
          <a:p>
            <a:r>
              <a:rPr lang="en-US" dirty="0" smtClean="0">
                <a:effectLst/>
              </a:rPr>
              <a:t>    public static Singleton </a:t>
            </a:r>
            <a:r>
              <a:rPr lang="en-US" dirty="0" err="1" smtClean="0">
                <a:effectLst/>
              </a:rPr>
              <a:t>getInstance</a:t>
            </a:r>
            <a:r>
              <a:rPr lang="en-US" dirty="0" smtClean="0">
                <a:effectLst/>
              </a:rPr>
              <a:t>() {</a:t>
            </a:r>
          </a:p>
          <a:p>
            <a:r>
              <a:rPr lang="en-US" dirty="0" smtClean="0">
                <a:effectLst/>
              </a:rPr>
              <a:t>        if (instance == null) </a:t>
            </a:r>
            <a:r>
              <a:rPr lang="en-US" dirty="0" err="1" smtClean="0">
                <a:effectLst/>
              </a:rPr>
              <a:t>createInstance</a:t>
            </a:r>
            <a:r>
              <a:rPr lang="en-US" dirty="0" smtClean="0">
                <a:effectLst/>
              </a:rPr>
              <a:t>();</a:t>
            </a:r>
          </a:p>
          <a:p>
            <a:r>
              <a:rPr lang="en-US" dirty="0" smtClean="0">
                <a:effectLst/>
              </a:rPr>
              <a:t>        return instance;</a:t>
            </a:r>
          </a:p>
          <a:p>
            <a:r>
              <a:rPr lang="en-US" dirty="0" smtClean="0">
                <a:effectLst/>
              </a:rPr>
              <a:t>    }</a:t>
            </a:r>
          </a:p>
          <a:p>
            <a:r>
              <a:rPr lang="en-US" dirty="0" smtClean="0">
                <a:effectLst/>
              </a:rPr>
              <a:t>}</a:t>
            </a:r>
            <a:endParaRPr lang="en-US" dirty="0">
              <a:effectLst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81949" y="798022"/>
            <a:ext cx="42561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object </a:t>
            </a:r>
            <a:r>
              <a:rPr lang="en-US" dirty="0"/>
              <a:t>Singleton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8763" y="2175596"/>
            <a:ext cx="465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 J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A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V</a:t>
            </a:r>
          </a:p>
          <a:p>
            <a:r>
              <a:rPr lang="en-US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25738" y="1898597"/>
            <a:ext cx="4655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K</a:t>
            </a:r>
          </a:p>
          <a:p>
            <a:r>
              <a:rPr lang="en-US" b="1" dirty="0">
                <a:solidFill>
                  <a:srgbClr val="FF0000"/>
                </a:solidFill>
              </a:rPr>
              <a:t>O</a:t>
            </a:r>
            <a:endParaRPr lang="en-US" b="1" dirty="0" smtClean="0">
              <a:solidFill>
                <a:srgbClr val="FF0000"/>
              </a:solidFill>
            </a:endParaRPr>
          </a:p>
          <a:p>
            <a:r>
              <a:rPr lang="en-US" b="1" dirty="0" smtClean="0">
                <a:solidFill>
                  <a:srgbClr val="FF0000"/>
                </a:solidFill>
              </a:rPr>
              <a:t>T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L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</a:t>
            </a:r>
          </a:p>
          <a:p>
            <a:r>
              <a:rPr lang="en-US" b="1" dirty="0">
                <a:solidFill>
                  <a:srgbClr val="FF0000"/>
                </a:solidFill>
              </a:rPr>
              <a:t>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25738" y="199505"/>
            <a:ext cx="3632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  <a:latin typeface="Apple Chancery" charset="0"/>
                <a:ea typeface="Apple Chancery" charset="0"/>
                <a:cs typeface="Apple Chancery" charset="0"/>
              </a:rPr>
              <a:t>Singleton</a:t>
            </a:r>
            <a:endParaRPr lang="en-US" b="1" dirty="0">
              <a:solidFill>
                <a:srgbClr val="7030A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59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30778" y="584661"/>
            <a:ext cx="4754879" cy="588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 </a:t>
            </a:r>
            <a:r>
              <a:rPr lang="en-US" dirty="0" err="1" smtClean="0"/>
              <a:t>MyUtils</a:t>
            </a:r>
            <a:r>
              <a:rPr lang="en-US" dirty="0" smtClean="0"/>
              <a:t>{</a:t>
            </a:r>
            <a:br>
              <a:rPr lang="en-US" dirty="0" smtClean="0"/>
            </a:br>
            <a:r>
              <a:rPr lang="en-US" dirty="0" smtClean="0"/>
              <a:t>    static void example() {</a:t>
            </a:r>
            <a:br>
              <a:rPr lang="en-US" dirty="0" smtClean="0"/>
            </a:br>
            <a:r>
              <a:rPr lang="en-US" dirty="0" smtClean="0"/>
              <a:t>        </a:t>
            </a:r>
            <a:br>
              <a:rPr lang="en-US" dirty="0" smtClean="0"/>
            </a:br>
            <a:r>
              <a:rPr lang="en-US" dirty="0" smtClean="0"/>
              <a:t>List&lt;String&gt; </a:t>
            </a:r>
            <a:r>
              <a:rPr lang="en-US" dirty="0" err="1" smtClean="0"/>
              <a:t>os</a:t>
            </a:r>
            <a:r>
              <a:rPr lang="en-US" dirty="0" smtClean="0"/>
              <a:t> = </a:t>
            </a:r>
            <a:r>
              <a:rPr lang="en-US" dirty="0" err="1" smtClean="0"/>
              <a:t>Arrays.asList</a:t>
            </a:r>
            <a:r>
              <a:rPr lang="en-US" dirty="0" smtClean="0"/>
              <a:t>(</a:t>
            </a:r>
            <a:r>
              <a:rPr lang="en-US" b="1" dirty="0"/>
              <a:t>"Android"</a:t>
            </a:r>
            <a:r>
              <a:rPr lang="en-US" dirty="0" smtClean="0"/>
              <a:t>, </a:t>
            </a:r>
            <a:r>
              <a:rPr lang="en-US" b="1" dirty="0"/>
              <a:t>"iOS"</a:t>
            </a:r>
            <a:r>
              <a:rPr lang="en-US" dirty="0" smtClean="0"/>
              <a:t>, </a:t>
            </a:r>
            <a:r>
              <a:rPr lang="en-US" b="1" dirty="0"/>
              <a:t>null</a:t>
            </a:r>
            <a:r>
              <a:rPr lang="en-US" dirty="0" smtClean="0"/>
              <a:t>, </a:t>
            </a:r>
            <a:r>
              <a:rPr lang="en-US" b="1" dirty="0"/>
              <a:t>"</a:t>
            </a:r>
            <a:r>
              <a:rPr lang="en-US" b="1" dirty="0" err="1" smtClean="0"/>
              <a:t>Windowsph</a:t>
            </a:r>
            <a:r>
              <a:rPr lang="en-US" b="1" dirty="0" smtClean="0"/>
              <a:t>"</a:t>
            </a:r>
            <a:r>
              <a:rPr lang="en-US" dirty="0" smtClean="0"/>
              <a:t>);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List&lt;String&gt; </a:t>
            </a:r>
            <a:r>
              <a:rPr lang="en-US" dirty="0" err="1" smtClean="0"/>
              <a:t>osNotNull</a:t>
            </a:r>
            <a:r>
              <a:rPr lang="en-US" dirty="0" smtClean="0"/>
              <a:t> = new </a:t>
            </a:r>
            <a:r>
              <a:rPr lang="en-US" dirty="0" err="1" smtClean="0"/>
              <a:t>ArrayList</a:t>
            </a:r>
            <a:r>
              <a:rPr lang="en-US" dirty="0" smtClean="0"/>
              <a:t>&lt;&gt;();</a:t>
            </a:r>
            <a:br>
              <a:rPr lang="en-US" dirty="0" smtClean="0"/>
            </a:br>
            <a:r>
              <a:rPr lang="en-US" b="1" dirty="0"/>
              <a:t>for </a:t>
            </a:r>
            <a:r>
              <a:rPr lang="en-US" dirty="0" smtClean="0"/>
              <a:t>(String name : </a:t>
            </a:r>
            <a:r>
              <a:rPr lang="en-US" dirty="0" err="1" smtClean="0"/>
              <a:t>os</a:t>
            </a:r>
            <a:r>
              <a:rPr lang="en-US" dirty="0" smtClean="0"/>
              <a:t>)</a:t>
            </a:r>
            <a:r>
              <a:rPr lang="en-US" b="1" dirty="0" smtClean="0">
                <a:effectLst/>
              </a:rPr>
              <a:t>{</a:t>
            </a:r>
            <a:br>
              <a:rPr lang="en-US" b="1" dirty="0" smtClean="0">
                <a:effectLst/>
              </a:rPr>
            </a:br>
            <a:r>
              <a:rPr lang="en-US" b="1" dirty="0" smtClean="0">
                <a:effectLst/>
              </a:rPr>
              <a:t>    </a:t>
            </a:r>
            <a:r>
              <a:rPr lang="en-US" b="1" dirty="0"/>
              <a:t>if </a:t>
            </a:r>
            <a:r>
              <a:rPr lang="en-US" dirty="0" smtClean="0"/>
              <a:t>(name != </a:t>
            </a:r>
            <a:r>
              <a:rPr lang="en-US" b="1" dirty="0"/>
              <a:t>null</a:t>
            </a:r>
            <a:r>
              <a:rPr lang="en-US" dirty="0" smtClean="0"/>
              <a:t>) </a:t>
            </a:r>
            <a:r>
              <a:rPr lang="en-US" dirty="0" err="1" smtClean="0"/>
              <a:t>osNotNull.add</a:t>
            </a:r>
            <a:r>
              <a:rPr lang="en-US" dirty="0" smtClean="0"/>
              <a:t>(name);</a:t>
            </a:r>
            <a:br>
              <a:rPr lang="en-US" dirty="0" smtClean="0"/>
            </a:br>
            <a:r>
              <a:rPr lang="en-US" b="1" dirty="0" smtClean="0">
                <a:effectLst/>
              </a:rPr>
              <a:t>}</a:t>
            </a:r>
            <a:br>
              <a:rPr lang="en-US" b="1" dirty="0" smtClean="0">
                <a:effectLst/>
              </a:rPr>
            </a:br>
            <a:r>
              <a:rPr lang="en-US" dirty="0" err="1" smtClean="0"/>
              <a:t>Collections.sort</a:t>
            </a:r>
            <a:r>
              <a:rPr lang="en-US" dirty="0" smtClean="0"/>
              <a:t>(</a:t>
            </a:r>
            <a:r>
              <a:rPr lang="en-US" dirty="0" err="1" smtClean="0"/>
              <a:t>osNotNull</a:t>
            </a:r>
            <a:r>
              <a:rPr lang="en-US" dirty="0" smtClean="0"/>
              <a:t>, new Comparator&lt;String&gt;</a:t>
            </a:r>
            <a:r>
              <a:rPr lang="en-US" dirty="0"/>
              <a:t>()</a:t>
            </a:r>
            <a:r>
              <a:rPr lang="en-US" b="1" dirty="0" smtClean="0">
                <a:effectLst/>
              </a:rPr>
              <a:t>{ </a:t>
            </a:r>
            <a:r>
              <a:rPr lang="en-US" dirty="0" smtClean="0"/>
              <a:t>@Override</a:t>
            </a:r>
            <a:br>
              <a:rPr lang="en-US" dirty="0" smtClean="0"/>
            </a:br>
            <a:r>
              <a:rPr lang="en-US" dirty="0" smtClean="0"/>
              <a:t>    public </a:t>
            </a:r>
            <a:r>
              <a:rPr lang="en-US" dirty="0" err="1" smtClean="0"/>
              <a:t>int</a:t>
            </a:r>
            <a:r>
              <a:rPr lang="en-US" dirty="0" smtClean="0"/>
              <a:t> compare(String l, String r)</a:t>
            </a:r>
            <a:r>
              <a:rPr lang="en-US" b="1" dirty="0" smtClean="0">
                <a:effectLst/>
              </a:rPr>
              <a:t>{</a:t>
            </a:r>
            <a:br>
              <a:rPr lang="en-US" b="1" dirty="0" smtClean="0">
                <a:effectLst/>
              </a:rPr>
            </a:br>
            <a:r>
              <a:rPr lang="en-US" b="1" dirty="0" smtClean="0">
                <a:effectLst/>
              </a:rPr>
              <a:t>        </a:t>
            </a:r>
            <a:r>
              <a:rPr lang="en-US" b="1" dirty="0"/>
              <a:t>return </a:t>
            </a:r>
            <a:r>
              <a:rPr lang="en-US" dirty="0" err="1" smtClean="0"/>
              <a:t>l.length</a:t>
            </a:r>
            <a:r>
              <a:rPr lang="en-US" dirty="0" smtClean="0"/>
              <a:t>() - </a:t>
            </a:r>
            <a:r>
              <a:rPr lang="en-US" dirty="0" err="1" smtClean="0"/>
              <a:t>r.length</a:t>
            </a:r>
            <a:r>
              <a:rPr lang="en-US" dirty="0" smtClean="0"/>
              <a:t>();</a:t>
            </a:r>
            <a:br>
              <a:rPr lang="en-US" dirty="0" smtClean="0"/>
            </a:br>
            <a:r>
              <a:rPr lang="en-US" b="1" dirty="0" smtClean="0"/>
              <a:t>    </a:t>
            </a:r>
            <a:r>
              <a:rPr lang="en-US" b="1" dirty="0" smtClean="0">
                <a:effectLst/>
              </a:rPr>
              <a:t>}</a:t>
            </a:r>
            <a:br>
              <a:rPr lang="en-US" b="1" dirty="0" smtClean="0">
                <a:effectLst/>
              </a:rPr>
            </a:br>
            <a:r>
              <a:rPr lang="en-US" b="1" dirty="0" smtClean="0">
                <a:effectLst/>
              </a:rPr>
              <a:t>}</a:t>
            </a:r>
            <a:r>
              <a:rPr lang="en-US" b="1" dirty="0" smtClean="0"/>
              <a:t>);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/>
              <a:t>for </a:t>
            </a:r>
            <a:r>
              <a:rPr lang="en-US" dirty="0" smtClean="0"/>
              <a:t>(String name : </a:t>
            </a:r>
            <a:r>
              <a:rPr lang="en-US" dirty="0" err="1" smtClean="0"/>
              <a:t>osNotNull</a:t>
            </a:r>
            <a:r>
              <a:rPr lang="en-US" dirty="0" smtClean="0"/>
              <a:t>) </a:t>
            </a:r>
            <a:r>
              <a:rPr lang="en-US" b="1" dirty="0" smtClean="0">
                <a:effectLst/>
              </a:rPr>
              <a:t>{</a:t>
            </a:r>
            <a:br>
              <a:rPr lang="en-US" b="1" dirty="0" smtClean="0">
                <a:effectLst/>
              </a:rPr>
            </a:br>
            <a:r>
              <a:rPr lang="en-US" b="1" dirty="0" smtClean="0">
                <a:effectLst/>
              </a:rPr>
              <a:t>    </a:t>
            </a:r>
            <a:r>
              <a:rPr lang="en-US" dirty="0" smtClean="0"/>
              <a:t>String value = </a:t>
            </a:r>
            <a:r>
              <a:rPr lang="en-US" dirty="0" err="1" smtClean="0"/>
              <a:t>name.toUpperCase</a:t>
            </a:r>
            <a:r>
              <a:rPr lang="en-US" dirty="0" smtClean="0"/>
              <a:t>();</a:t>
            </a:r>
            <a:br>
              <a:rPr lang="en-US" dirty="0" smtClean="0"/>
            </a:br>
            <a:r>
              <a:rPr lang="en-US" dirty="0" smtClean="0"/>
              <a:t>    print(value);</a:t>
            </a:r>
            <a:br>
              <a:rPr lang="en-US" dirty="0" smtClean="0"/>
            </a:br>
            <a:r>
              <a:rPr lang="en-US" b="1" dirty="0" smtClean="0">
                <a:effectLst/>
              </a:rPr>
              <a:t>} </a:t>
            </a:r>
            <a:br>
              <a:rPr lang="en-US" b="1" dirty="0" smtClean="0">
                <a:effectLst/>
              </a:rPr>
            </a:br>
            <a:r>
              <a:rPr lang="en-US" b="1" dirty="0" smtClean="0">
                <a:effectLst/>
              </a:rPr>
              <a:t>    </a:t>
            </a:r>
            <a:r>
              <a:rPr lang="en-US" dirty="0" smtClean="0"/>
              <a:t>} }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281949" y="584661"/>
            <a:ext cx="42561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b="1" dirty="0" err="1" smtClean="0">
                <a:latin typeface="Times New Roman" charset="0"/>
                <a:ea typeface="Times New Roman" charset="0"/>
                <a:cs typeface="Times New Roman" charset="0"/>
              </a:rPr>
              <a:t>val</a:t>
            </a: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os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= </a:t>
            </a:r>
            <a:r>
              <a:rPr lang="en-US" i="1" dirty="0" err="1">
                <a:latin typeface="Times New Roman" charset="0"/>
                <a:ea typeface="Times New Roman" charset="0"/>
                <a:cs typeface="Times New Roman" charset="0"/>
              </a:rPr>
              <a:t>listOf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"Android"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,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"iOS"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,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null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,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"</a:t>
            </a:r>
            <a:r>
              <a:rPr lang="en-US" b="1" dirty="0" err="1">
                <a:latin typeface="Times New Roman" charset="0"/>
                <a:ea typeface="Times New Roman" charset="0"/>
                <a:cs typeface="Times New Roman" charset="0"/>
              </a:rPr>
              <a:t>Windowsph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"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)</a:t>
            </a:r>
            <a:br>
              <a:rPr lang="en-US" dirty="0">
                <a:latin typeface="Times New Roman" charset="0"/>
                <a:ea typeface="Times New Roman" charset="0"/>
                <a:cs typeface="Times New Roman" charset="0"/>
              </a:rPr>
            </a:b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/>
            </a:r>
            <a:br>
              <a:rPr lang="en-US" dirty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os.</a:t>
            </a:r>
            <a:r>
              <a:rPr lang="en-US" i="1" dirty="0" err="1">
                <a:latin typeface="Times New Roman" charset="0"/>
                <a:ea typeface="Times New Roman" charset="0"/>
                <a:cs typeface="Times New Roman" charset="0"/>
              </a:rPr>
              <a:t>filterNotNull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().</a:t>
            </a:r>
            <a:r>
              <a:rPr lang="en-US" i="1" dirty="0" err="1">
                <a:latin typeface="Times New Roman" charset="0"/>
                <a:ea typeface="Times New Roman" charset="0"/>
                <a:cs typeface="Times New Roman" charset="0"/>
              </a:rPr>
              <a:t>sortedBy</a:t>
            </a:r>
            <a:r>
              <a:rPr lang="en-US" i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{ </a:t>
            </a:r>
            <a:r>
              <a:rPr lang="en-US" b="1" dirty="0" err="1">
                <a:latin typeface="Times New Roman" charset="0"/>
                <a:ea typeface="Times New Roman" charset="0"/>
                <a:cs typeface="Times New Roman" charset="0"/>
              </a:rPr>
              <a:t>it</a:t>
            </a: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.</a:t>
            </a:r>
            <a:r>
              <a:rPr lang="en-US" b="1" dirty="0" err="1">
                <a:latin typeface="Times New Roman" charset="0"/>
                <a:ea typeface="Times New Roman" charset="0"/>
                <a:cs typeface="Times New Roman" charset="0"/>
              </a:rPr>
              <a:t>length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 }</a:t>
            </a:r>
            <a:b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       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.</a:t>
            </a:r>
            <a:r>
              <a:rPr lang="en-US" i="1" dirty="0">
                <a:latin typeface="Times New Roman" charset="0"/>
                <a:ea typeface="Times New Roman" charset="0"/>
                <a:cs typeface="Times New Roman" charset="0"/>
              </a:rPr>
              <a:t>map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{ </a:t>
            </a:r>
            <a:r>
              <a:rPr lang="en-US" b="1" dirty="0" err="1">
                <a:latin typeface="Times New Roman" charset="0"/>
                <a:ea typeface="Times New Roman" charset="0"/>
                <a:cs typeface="Times New Roman" charset="0"/>
              </a:rPr>
              <a:t>it</a:t>
            </a: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.</a:t>
            </a:r>
            <a:r>
              <a:rPr lang="en-US" i="1" dirty="0" err="1">
                <a:latin typeface="Times New Roman" charset="0"/>
                <a:ea typeface="Times New Roman" charset="0"/>
                <a:cs typeface="Times New Roman" charset="0"/>
              </a:rPr>
              <a:t>toUpperCase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()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}</a:t>
            </a:r>
            <a:b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       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.</a:t>
            </a:r>
            <a:r>
              <a:rPr lang="en-US" i="1" dirty="0" err="1">
                <a:latin typeface="Times New Roman" charset="0"/>
                <a:ea typeface="Times New Roman" charset="0"/>
                <a:cs typeface="Times New Roman" charset="0"/>
              </a:rPr>
              <a:t>forEach</a:t>
            </a:r>
            <a:r>
              <a:rPr lang="en-US" i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{ </a:t>
            </a:r>
            <a:r>
              <a:rPr lang="en-US" i="1" dirty="0">
                <a:latin typeface="Times New Roman" charset="0"/>
                <a:ea typeface="Times New Roman" charset="0"/>
                <a:cs typeface="Times New Roman" charset="0"/>
              </a:rPr>
              <a:t>print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it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)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}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265" y="2523653"/>
            <a:ext cx="465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 J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A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V</a:t>
            </a:r>
          </a:p>
          <a:p>
            <a:r>
              <a:rPr lang="en-US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25738" y="2154321"/>
            <a:ext cx="4655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K</a:t>
            </a:r>
          </a:p>
          <a:p>
            <a:r>
              <a:rPr lang="en-US" b="1" dirty="0">
                <a:solidFill>
                  <a:srgbClr val="FF0000"/>
                </a:solidFill>
              </a:rPr>
              <a:t>O</a:t>
            </a:r>
            <a:endParaRPr lang="en-US" b="1" dirty="0" smtClean="0">
              <a:solidFill>
                <a:srgbClr val="FF0000"/>
              </a:solidFill>
            </a:endParaRPr>
          </a:p>
          <a:p>
            <a:r>
              <a:rPr lang="en-US" b="1" dirty="0" smtClean="0">
                <a:solidFill>
                  <a:srgbClr val="FF0000"/>
                </a:solidFill>
              </a:rPr>
              <a:t>T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L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</a:t>
            </a:r>
          </a:p>
          <a:p>
            <a:r>
              <a:rPr lang="en-US" b="1" dirty="0">
                <a:solidFill>
                  <a:srgbClr val="FF0000"/>
                </a:solidFill>
              </a:rPr>
              <a:t>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92487" y="232756"/>
            <a:ext cx="3632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  <a:latin typeface="Apple Chancery" charset="0"/>
                <a:ea typeface="Apple Chancery" charset="0"/>
                <a:cs typeface="Apple Chancery" charset="0"/>
              </a:rPr>
              <a:t>Collections</a:t>
            </a:r>
            <a:endParaRPr lang="en-US" b="1" dirty="0">
              <a:solidFill>
                <a:srgbClr val="7030A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09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008909" y="2551837"/>
            <a:ext cx="7883236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How to code?? </a:t>
            </a:r>
          </a:p>
          <a:p>
            <a:pPr algn="ctr"/>
            <a:r>
              <a:rPr lang="en-US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	Build Blocks..</a:t>
            </a:r>
            <a:endParaRPr lang="en-US" sz="54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415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63287" y="814646"/>
            <a:ext cx="7913717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Apple Chancery" charset="0"/>
                <a:ea typeface="Apple Chancery" charset="0"/>
                <a:cs typeface="Apple Chancery" charset="0"/>
              </a:rPr>
              <a:t>DEMO </a:t>
            </a:r>
          </a:p>
          <a:p>
            <a:endParaRPr lang="en-US" sz="2000" b="1" dirty="0">
              <a:latin typeface="Apple Chancery" charset="0"/>
              <a:ea typeface="Apple Chancery" charset="0"/>
              <a:cs typeface="Apple Chancery" charset="0"/>
            </a:endParaRPr>
          </a:p>
          <a:p>
            <a:endParaRPr lang="en-US" sz="2000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endParaRPr lang="en-US" sz="2000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pPr marL="285750" indent="-285750">
              <a:buFont typeface="Wingdings" charset="2"/>
              <a:buChar char="ü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Functions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Variables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String Interpolation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Conditional expression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when expression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For loop, while &amp;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do..while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ü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Class and inheritance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Null Safety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Smart type checks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Extension Function 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Lambda Expression</a:t>
            </a:r>
          </a:p>
          <a:p>
            <a:pPr marL="285750" indent="-285750">
              <a:buFont typeface="Wingdings" charset="2"/>
              <a:buChar char="ü"/>
            </a:pPr>
            <a:endParaRPr lang="en-US" dirty="0" smtClean="0"/>
          </a:p>
          <a:p>
            <a:pPr marL="285750" indent="-285750">
              <a:buFont typeface="Wingdings" charset="2"/>
              <a:buChar char="ü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11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133" y="1117599"/>
            <a:ext cx="8635999" cy="479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2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81149" y="448887"/>
            <a:ext cx="523701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pple Chancery" charset="0"/>
                <a:ea typeface="Apple Chancery" charset="0"/>
                <a:cs typeface="Apple Chancery" charset="0"/>
              </a:rPr>
              <a:t>Advantages</a:t>
            </a:r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:</a:t>
            </a:r>
          </a:p>
          <a:p>
            <a:endParaRPr lang="en-US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r>
              <a:rPr lang="en-US" dirty="0"/>
              <a:t>1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.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EASY</a:t>
            </a:r>
            <a:b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</a:br>
            <a:endParaRPr lang="en-US" b="1" dirty="0">
              <a:latin typeface="Apple Chancery" charset="0"/>
              <a:ea typeface="Apple Chancery" charset="0"/>
              <a:cs typeface="Apple Chancery" charset="0"/>
            </a:endParaRP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2.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100% Interoperable with Java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3. Choice of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Programming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philosophy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4. Null Safety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5. Aggressively Type inferred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6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. Reduces Boilerplate Code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7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. Modern &amp; Elegant Syntax 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8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. Good Tools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67302" y="448887"/>
            <a:ext cx="42228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Disadvantages:</a:t>
            </a:r>
          </a:p>
          <a:p>
            <a:endParaRPr lang="en-US" b="1" dirty="0">
              <a:latin typeface="Apple Chancery" charset="0"/>
              <a:ea typeface="Apple Chancery" charset="0"/>
              <a:cs typeface="Apple Chancery" charset="0"/>
            </a:endParaRPr>
          </a:p>
          <a:p>
            <a:pPr marL="342900" indent="-342900">
              <a:buAutoNum type="arabicPeriod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Extra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Runtime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Size</a:t>
            </a:r>
          </a:p>
          <a:p>
            <a:pPr marL="342900" indent="-342900">
              <a:buAutoNum type="arabicPeriod"/>
            </a:pP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Tx/>
              <a:buAutoNum type="arabicPeriod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Slow Build Time</a:t>
            </a:r>
          </a:p>
          <a:p>
            <a:pPr marL="342900" indent="-342900">
              <a:buFontTx/>
              <a:buAutoNum type="arabicPeriod"/>
            </a:pP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AutoNum type="arabicPeriod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Initial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C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ode readability</a:t>
            </a:r>
          </a:p>
          <a:p>
            <a:pPr marL="342900" indent="-342900">
              <a:buAutoNum type="arabicPeriod"/>
            </a:pP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AutoNum type="arabicPeriod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Longer wait-time</a:t>
            </a:r>
          </a:p>
          <a:p>
            <a:pPr marL="342900" indent="-342900">
              <a:buAutoNum type="arabicPeriod"/>
            </a:pP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AutoNum type="arabicPeriod"/>
            </a:pP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07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634837" y="2039080"/>
            <a:ext cx="9026792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Kotlin </a:t>
            </a:r>
            <a:r>
              <a:rPr lang="mr-IN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–</a:t>
            </a:r>
            <a:r>
              <a:rPr lang="en-US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 </a:t>
            </a:r>
          </a:p>
          <a:p>
            <a:pPr algn="ctr"/>
            <a:r>
              <a:rPr lang="en-US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“</a:t>
            </a:r>
            <a:r>
              <a:rPr 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The” Java Alternative?</a:t>
            </a:r>
            <a:endParaRPr lang="en-US" sz="54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8960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50605" y="634538"/>
            <a:ext cx="980901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AGENDA</a:t>
            </a:r>
            <a:endParaRPr lang="en-US" sz="3600" b="1" dirty="0" smtClean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marL="571500" indent="-571500">
              <a:buFont typeface="Wingdings" charset="2"/>
              <a:buChar char="v"/>
            </a:pPr>
            <a:endParaRPr lang="en-US" b="1" dirty="0">
              <a:latin typeface="Apple Chancery" charset="0"/>
              <a:ea typeface="Apple Chancery" charset="0"/>
              <a:cs typeface="Apple Chancery" charset="0"/>
            </a:endParaRPr>
          </a:p>
          <a:p>
            <a:pPr marL="285750" indent="-285750">
              <a:buFont typeface="Wingdings" charset="2"/>
              <a:buChar char="v"/>
            </a:pPr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What is Kotlin?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Growing Popularity</a:t>
            </a:r>
          </a:p>
          <a:p>
            <a:pPr lvl="1"/>
            <a:endParaRPr lang="en-US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pPr marL="285750" indent="-285750">
              <a:buFont typeface="Wingdings" charset="2"/>
              <a:buChar char="v"/>
            </a:pPr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Why use Kotlin?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Distinguable</a:t>
            </a:r>
            <a:r>
              <a:rPr lang="en-US" dirty="0" smtClean="0"/>
              <a:t> </a:t>
            </a:r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feature overview</a:t>
            </a:r>
          </a:p>
          <a:p>
            <a:pPr lvl="1"/>
            <a:endParaRPr lang="en-US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pPr marL="285750" indent="-285750">
              <a:buFont typeface="Wingdings" charset="2"/>
              <a:buChar char="v"/>
            </a:pPr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How is it written?</a:t>
            </a:r>
          </a:p>
          <a:p>
            <a:pPr marL="742950" lvl="1" indent="-285750">
              <a:buFont typeface="Wingdings" charset="2"/>
              <a:buChar char="v"/>
            </a:pPr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Building Blocks </a:t>
            </a:r>
          </a:p>
          <a:p>
            <a:pPr lvl="1"/>
            <a:endParaRPr lang="en-US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pPr marL="285750" indent="-285750">
              <a:buFont typeface="Wingdings" charset="2"/>
              <a:buChar char="v"/>
            </a:pPr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Advantages &amp; Disadvantages</a:t>
            </a:r>
          </a:p>
          <a:p>
            <a:pPr lvl="1"/>
            <a:endParaRPr lang="en-US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pPr marL="285750" indent="-285750">
              <a:buFont typeface="Wingdings" charset="2"/>
              <a:buChar char="v"/>
            </a:pPr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Is it really THE java alternative?</a:t>
            </a:r>
          </a:p>
          <a:p>
            <a:endParaRPr lang="en-US" sz="3600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00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216" y="897465"/>
            <a:ext cx="8748183" cy="501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16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867" y="508001"/>
            <a:ext cx="10244666" cy="577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92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634837" y="2039080"/>
            <a:ext cx="902679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Thank You!!</a:t>
            </a:r>
            <a:endParaRPr lang="en-US" sz="54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56609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667552" y="1969808"/>
            <a:ext cx="47420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What</a:t>
            </a:r>
            <a:r>
              <a:rPr lang="en-US" sz="5400" dirty="0" smtClean="0"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is</a:t>
            </a:r>
            <a:r>
              <a:rPr lang="en-US" sz="5400" dirty="0" smtClean="0"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Apple Chancery" charset="0"/>
                <a:ea typeface="Apple Chancery" charset="0"/>
                <a:cs typeface="Apple Chancery" charset="0"/>
              </a:rPr>
              <a:t>Kotlin</a:t>
            </a:r>
            <a:r>
              <a:rPr lang="en-US" sz="5400" dirty="0" smtClean="0">
                <a:latin typeface="Apple Chancery" charset="0"/>
                <a:ea typeface="Apple Chancery" charset="0"/>
                <a:cs typeface="Apple Chancery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21555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501650"/>
            <a:ext cx="10287000" cy="585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10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004263" y="5968539"/>
            <a:ext cx="840693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latin typeface="Times New Roman" charset="0"/>
                <a:ea typeface="Times New Roman" charset="0"/>
                <a:cs typeface="Times New Roman" charset="0"/>
              </a:rPr>
              <a:t>Ref: https</a:t>
            </a:r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://</a:t>
            </a:r>
            <a:r>
              <a:rPr lang="en-US" sz="1200" dirty="0" err="1">
                <a:latin typeface="Times New Roman" charset="0"/>
                <a:ea typeface="Times New Roman" charset="0"/>
                <a:cs typeface="Times New Roman" charset="0"/>
              </a:rPr>
              <a:t>www.slideshare.net</a:t>
            </a:r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/</a:t>
            </a:r>
            <a:r>
              <a:rPr lang="en-US" sz="1200" dirty="0" err="1">
                <a:latin typeface="Times New Roman" charset="0"/>
                <a:ea typeface="Times New Roman" charset="0"/>
                <a:cs typeface="Times New Roman" charset="0"/>
              </a:rPr>
              <a:t>abreslav</a:t>
            </a:r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/introduction-to-</a:t>
            </a:r>
            <a:r>
              <a:rPr lang="en-US" sz="1200" dirty="0" err="1">
                <a:latin typeface="Times New Roman" charset="0"/>
                <a:ea typeface="Times New Roman" charset="0"/>
                <a:cs typeface="Times New Roman" charset="0"/>
              </a:rPr>
              <a:t>kotlin</a:t>
            </a:r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-brief-and-clear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263" y="504778"/>
            <a:ext cx="6251172" cy="53141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5018" y="899686"/>
            <a:ext cx="38903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By </a:t>
            </a: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JetBrains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q"/>
            </a:pP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Statically Typed</a:t>
            </a:r>
          </a:p>
          <a:p>
            <a:pPr marL="342900" indent="-342900">
              <a:buFont typeface="Wingdings" charset="2"/>
              <a:buChar char="q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JVM Targeted</a:t>
            </a:r>
          </a:p>
          <a:p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Open Source </a:t>
            </a:r>
          </a:p>
          <a:p>
            <a:pPr marL="342900" indent="-342900">
              <a:buFont typeface="Wingdings" charset="2"/>
              <a:buChar char="q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OO &amp; Functional Programing features</a:t>
            </a:r>
          </a:p>
          <a:p>
            <a:pPr marL="342900" indent="-342900">
              <a:buFont typeface="Wingdings" charset="2"/>
              <a:buChar char="q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Interoperable with Java.</a:t>
            </a:r>
          </a:p>
        </p:txBody>
      </p:sp>
    </p:spTree>
    <p:extLst>
      <p:ext uri="{BB962C8B-B14F-4D97-AF65-F5344CB8AC3E}">
        <p14:creationId xmlns:p14="http://schemas.microsoft.com/office/powerpoint/2010/main" val="60378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0218" y="394692"/>
            <a:ext cx="10612582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b="1" dirty="0" smtClean="0">
                <a:latin typeface="Apple Chancery" charset="0"/>
                <a:ea typeface="Apple Chancery" charset="0"/>
                <a:cs typeface="Apple Chancery" charset="0"/>
              </a:rPr>
              <a:t>Growing Popularity ...</a:t>
            </a:r>
          </a:p>
          <a:p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b="1" dirty="0" err="1" smtClean="0">
                <a:latin typeface="Times New Roman" charset="0"/>
                <a:ea typeface="Times New Roman" charset="0"/>
                <a:cs typeface="Times New Roman" charset="0"/>
              </a:rPr>
              <a:t>Gradle</a:t>
            </a: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			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Introduced as build scripts language  </a:t>
            </a: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</a:p>
          <a:p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Evernote 		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I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ntegrated into their Android client</a:t>
            </a:r>
            <a:endParaRPr lang="en-US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Uber 			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U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ses for building internal tools</a:t>
            </a:r>
          </a:p>
          <a:p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Corda 			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Built entirely</a:t>
            </a:r>
          </a:p>
          <a:p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Coursera 		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Android App Partially written </a:t>
            </a:r>
          </a:p>
          <a:p>
            <a:r>
              <a:rPr lang="en-US" b="1" dirty="0" err="1" smtClean="0">
                <a:latin typeface="Times New Roman" charset="0"/>
                <a:ea typeface="Times New Roman" charset="0"/>
                <a:cs typeface="Times New Roman" charset="0"/>
              </a:rPr>
              <a:t>Atlassian</a:t>
            </a: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			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New code on their APP</a:t>
            </a:r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Pinterest </a:t>
            </a:r>
          </a:p>
          <a:p>
            <a:r>
              <a:rPr lang="en-US" b="1" dirty="0" err="1" smtClean="0">
                <a:latin typeface="Times New Roman" charset="0"/>
                <a:ea typeface="Times New Roman" charset="0"/>
                <a:cs typeface="Times New Roman" charset="0"/>
              </a:rPr>
              <a:t>JetBrains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!</a:t>
            </a:r>
            <a:endParaRPr lang="en-US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462" y="4334932"/>
            <a:ext cx="1075267" cy="8974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8664" y="4362445"/>
            <a:ext cx="1335616" cy="8974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1920" y="4334932"/>
            <a:ext cx="1047749" cy="8974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3319" y="4362446"/>
            <a:ext cx="1663698" cy="897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9607" y="4307414"/>
            <a:ext cx="1405467" cy="8974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27548" y="4368790"/>
            <a:ext cx="1500717" cy="84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34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867" y="203200"/>
            <a:ext cx="9608395" cy="631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4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58982" y="526473"/>
            <a:ext cx="101415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endParaRPr lang="en-US"/>
          </a:p>
        </p:txBody>
      </p:sp>
      <p:pic>
        <p:nvPicPr>
          <p:cNvPr id="3074" name="Picture 2" descr="onvert java to kotl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473" y="858982"/>
            <a:ext cx="10861963" cy="563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40327" y="207818"/>
            <a:ext cx="1718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latin typeface="Apple Chancery" charset="0"/>
                <a:ea typeface="Apple Chancery" charset="0"/>
                <a:cs typeface="Apple Chancery" charset="0"/>
              </a:rPr>
              <a:t>First Look...</a:t>
            </a:r>
            <a:endParaRPr lang="en-US" sz="2400" b="1"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6473" y="6553292"/>
            <a:ext cx="89792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latin typeface="Times New Roman" charset="0"/>
                <a:ea typeface="Times New Roman" charset="0"/>
                <a:cs typeface="Times New Roman" charset="0"/>
              </a:rPr>
              <a:t>Ref: https</a:t>
            </a:r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://</a:t>
            </a:r>
            <a:r>
              <a:rPr lang="en-US" sz="1200" dirty="0" err="1">
                <a:latin typeface="Times New Roman" charset="0"/>
                <a:ea typeface="Times New Roman" charset="0"/>
                <a:cs typeface="Times New Roman" charset="0"/>
              </a:rPr>
              <a:t>www.infoworld.com</a:t>
            </a:r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/article/3224868/java/what-is-</a:t>
            </a:r>
            <a:r>
              <a:rPr lang="en-US" sz="1200" dirty="0" err="1">
                <a:latin typeface="Times New Roman" charset="0"/>
                <a:ea typeface="Times New Roman" charset="0"/>
                <a:cs typeface="Times New Roman" charset="0"/>
              </a:rPr>
              <a:t>kotlin</a:t>
            </a:r>
            <a:r>
              <a:rPr lang="en-US" sz="1200" dirty="0">
                <a:latin typeface="Times New Roman" charset="0"/>
                <a:ea typeface="Times New Roman" charset="0"/>
                <a:cs typeface="Times New Roman" charset="0"/>
              </a:rPr>
              <a:t>-the-java-alternative-</a:t>
            </a:r>
            <a:r>
              <a:rPr lang="en-US" sz="1200" dirty="0" err="1">
                <a:latin typeface="Times New Roman" charset="0"/>
                <a:ea typeface="Times New Roman" charset="0"/>
                <a:cs typeface="Times New Roman" charset="0"/>
              </a:rPr>
              <a:t>explained.html</a:t>
            </a:r>
            <a:endParaRPr lang="en-US" sz="12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76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3564" y="207819"/>
            <a:ext cx="10224654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Apple Chancery" charset="0"/>
                <a:ea typeface="Apple Chancery" charset="0"/>
                <a:cs typeface="Apple Chancery" charset="0"/>
              </a:rPr>
              <a:t>Hello, World!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 		</a:t>
            </a:r>
            <a:r>
              <a:rPr lang="en-US" sz="2400" b="1" dirty="0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fun</a:t>
            </a:r>
            <a:r>
              <a:rPr lang="en-US" sz="2400" dirty="0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 main(</a:t>
            </a:r>
            <a:r>
              <a:rPr lang="en-US" sz="2400" dirty="0" err="1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args</a:t>
            </a:r>
            <a:r>
              <a:rPr lang="en-US" sz="2400" dirty="0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 : Array&lt;String&gt;) {</a:t>
            </a:r>
          </a:p>
          <a:p>
            <a:r>
              <a:rPr lang="en-US" sz="2400" dirty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	</a:t>
            </a:r>
            <a:r>
              <a:rPr lang="en-US" sz="2400" dirty="0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		</a:t>
            </a:r>
            <a:r>
              <a:rPr lang="en-US" sz="2400" b="1" dirty="0" err="1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val</a:t>
            </a:r>
            <a:r>
              <a:rPr lang="en-US" sz="2400" dirty="0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name : String </a:t>
            </a:r>
            <a:r>
              <a:rPr lang="en-US" sz="2400" dirty="0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= ”World"</a:t>
            </a:r>
          </a:p>
          <a:p>
            <a:r>
              <a:rPr lang="en-US" sz="2400" dirty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	</a:t>
            </a:r>
            <a:r>
              <a:rPr lang="en-US" sz="2400" dirty="0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		</a:t>
            </a:r>
            <a:r>
              <a:rPr lang="en-US" sz="2400" dirty="0" err="1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println</a:t>
            </a:r>
            <a:r>
              <a:rPr lang="en-US" sz="2400" dirty="0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(“Hello, $name!”)</a:t>
            </a:r>
          </a:p>
          <a:p>
            <a:r>
              <a:rPr lang="en-US" sz="2400" dirty="0" smtClean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rPr>
              <a:t>		 }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//Optional Semicolons</a:t>
            </a:r>
          </a:p>
          <a:p>
            <a:r>
              <a:rPr lang="en-US" dirty="0" smtClean="0"/>
              <a:t>//namespace-level functions </a:t>
            </a:r>
          </a:p>
          <a:p>
            <a:r>
              <a:rPr lang="en-US" dirty="0" smtClean="0"/>
              <a:t>// types on the right   </a:t>
            </a:r>
          </a:p>
          <a:p>
            <a:r>
              <a:rPr lang="en-US" dirty="0" smtClean="0"/>
              <a:t>// no special syntax for arrays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143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23562</TotalTime>
  <Words>338</Words>
  <Application>Microsoft Macintosh PowerPoint</Application>
  <PresentationFormat>Widescreen</PresentationFormat>
  <Paragraphs>221</Paragraphs>
  <Slides>22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Apple Chancery</vt:lpstr>
      <vt:lpstr>Calibri</vt:lpstr>
      <vt:lpstr>Calibri Light</vt:lpstr>
      <vt:lpstr>Times New Roman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Jayashree Kumar</dc:creator>
  <cp:lastModifiedBy>Jayashree Kumar</cp:lastModifiedBy>
  <cp:revision>105</cp:revision>
  <dcterms:created xsi:type="dcterms:W3CDTF">2018-03-08T05:07:11Z</dcterms:created>
  <dcterms:modified xsi:type="dcterms:W3CDTF">2018-03-24T17:04:11Z</dcterms:modified>
</cp:coreProperties>
</file>

<file path=docProps/thumbnail.jpeg>
</file>